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20" r:id="rId5"/>
    <p:sldId id="297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08" r:id="rId17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386513-B222-9548-1F41-A1B73FAAFE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B605CA2-490C-CF1B-7BED-765CBDFCB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2F4F899-6A12-A0C1-5DB2-060826132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35C02F8-3EFC-09DF-9479-4B1DF7B26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882F1FC-892D-2925-8161-28BBB308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39334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A85EB7-B8BE-3698-4815-896020B24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EB59C8F-6A75-AB28-2BFF-37E385FAE1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00F6E9-0F98-2CAE-CF0B-637A681EE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3E484BA-C2A3-70DC-3758-DB549FCAA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9802BD7-A678-97D6-D592-83DCCDC4F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8397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D8824C27-0CA9-2212-52BF-2632E5B818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0DD35C9-0B70-EA45-12A3-82E1079DC2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0878903-6434-3090-A090-DF3F884AC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B476380-B772-E6E1-6EF2-242F42330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6529BFA-BE5A-BD1E-AC82-7E596E72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76339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ver">
    <p:bg>
      <p:bgPr>
        <a:solidFill>
          <a:srgbClr val="2A17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7515A2-85AD-4A1B-B0B4-2EFD24DB882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1979" y="2479633"/>
            <a:ext cx="6125510" cy="1655762"/>
          </a:xfr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s-ES" err="1"/>
              <a:t>Title</a:t>
            </a:r>
            <a:endParaRPr lang="es-E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29732E-EEFA-42AC-9148-C19056DAEB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91979" y="4142904"/>
            <a:ext cx="6125509" cy="81009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err="1"/>
              <a:t>Subtitle</a:t>
            </a:r>
            <a:r>
              <a:rPr lang="es-ES"/>
              <a:t> </a:t>
            </a:r>
            <a:r>
              <a:rPr lang="es-ES" err="1"/>
              <a:t>goes</a:t>
            </a:r>
            <a:r>
              <a:rPr lang="es-ES"/>
              <a:t> </a:t>
            </a:r>
            <a:r>
              <a:rPr lang="es-ES" err="1"/>
              <a:t>here</a:t>
            </a:r>
            <a:endParaRPr lang="es-ES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id="{1179CCD6-20ED-4828-8064-378F389E6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979" y="6105530"/>
            <a:ext cx="4333875" cy="390525"/>
          </a:xfrm>
        </p:spPr>
        <p:txBody>
          <a:bodyPr anchor="ctr"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/>
              <a:t>DD.MM.YEAR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9328BC-A14D-AC4C-B055-49813A5D4F5A}"/>
              </a:ext>
            </a:extLst>
          </p:cNvPr>
          <p:cNvSpPr/>
          <p:nvPr userDrawn="1"/>
        </p:nvSpPr>
        <p:spPr>
          <a:xfrm>
            <a:off x="691979" y="4823082"/>
            <a:ext cx="3785428" cy="12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79C1D9-67E2-BB41-A6F0-2970AE3BA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691978" y="771060"/>
            <a:ext cx="2384425" cy="9375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86C64B-EFE1-5945-A6D2-DFD4F3E3CF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lum bright="100000"/>
            <a:alphaModFix amt="10000"/>
          </a:blip>
          <a:srcRect t="15350" r="6928" b="7638"/>
          <a:stretch/>
        </p:blipFill>
        <p:spPr>
          <a:xfrm>
            <a:off x="5822731" y="-1"/>
            <a:ext cx="6369269" cy="685800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6B08DC4-A281-4544-B435-F8114C9C333A}"/>
              </a:ext>
            </a:extLst>
          </p:cNvPr>
          <p:cNvGrpSpPr/>
          <p:nvPr userDrawn="1"/>
        </p:nvGrpSpPr>
        <p:grpSpPr>
          <a:xfrm flipH="1">
            <a:off x="-1531" y="6359076"/>
            <a:ext cx="3434400" cy="498925"/>
            <a:chOff x="8756375" y="6359076"/>
            <a:chExt cx="3435625" cy="498925"/>
          </a:xfrm>
        </p:grpSpPr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36F7D609-5077-484E-AF01-FC7F1D5DE607}"/>
                </a:ext>
              </a:extLst>
            </p:cNvPr>
            <p:cNvSpPr/>
            <p:nvPr userDrawn="1"/>
          </p:nvSpPr>
          <p:spPr>
            <a:xfrm rot="16200000">
              <a:off x="11693076" y="6359076"/>
              <a:ext cx="498924" cy="49892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rapezium 22">
              <a:extLst>
                <a:ext uri="{FF2B5EF4-FFF2-40B4-BE49-F238E27FC236}">
                  <a16:creationId xmlns:a16="http://schemas.microsoft.com/office/drawing/2014/main" id="{0093C097-2898-C14D-8324-52C6D209B7E8}"/>
                </a:ext>
              </a:extLst>
            </p:cNvPr>
            <p:cNvSpPr/>
            <p:nvPr userDrawn="1"/>
          </p:nvSpPr>
          <p:spPr>
            <a:xfrm rot="10800000">
              <a:off x="9968948" y="6620801"/>
              <a:ext cx="1963822" cy="237198"/>
            </a:xfrm>
            <a:prstGeom prst="trapezoid">
              <a:avLst>
                <a:gd name="adj" fmla="val 9983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rapezium 23">
              <a:extLst>
                <a:ext uri="{FF2B5EF4-FFF2-40B4-BE49-F238E27FC236}">
                  <a16:creationId xmlns:a16="http://schemas.microsoft.com/office/drawing/2014/main" id="{D8C92C3C-7F1E-0940-853B-93C7FEBC46D9}"/>
                </a:ext>
              </a:extLst>
            </p:cNvPr>
            <p:cNvSpPr/>
            <p:nvPr userDrawn="1"/>
          </p:nvSpPr>
          <p:spPr>
            <a:xfrm>
              <a:off x="8756375" y="6620804"/>
              <a:ext cx="1485056" cy="237197"/>
            </a:xfrm>
            <a:prstGeom prst="trapezoid">
              <a:avLst>
                <a:gd name="adj" fmla="val 998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93899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/>
              <a:t>‹#›</a:t>
            </a:fld>
            <a:endParaRPr lang="en-GB"/>
          </a:p>
        </p:txBody>
      </p:sp>
      <p:pic>
        <p:nvPicPr>
          <p:cNvPr id="19" name="Imagen 8">
            <a:extLst>
              <a:ext uri="{FF2B5EF4-FFF2-40B4-BE49-F238E27FC236}">
                <a16:creationId xmlns:a16="http://schemas.microsoft.com/office/drawing/2014/main" id="{01AFE0F0-C838-4242-8DC5-085DED786A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041" y="304801"/>
            <a:ext cx="738159" cy="697466"/>
          </a:xfrm>
          <a:prstGeom prst="rect">
            <a:avLst/>
          </a:prstGeom>
        </p:spPr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510CCBF-3ED3-4726-BBF8-DD2878A645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1" y="1644091"/>
            <a:ext cx="11354186" cy="1392176"/>
          </a:xfrm>
        </p:spPr>
        <p:txBody>
          <a:bodyPr wrap="square" lIns="0" tIns="0" rIns="0" bIns="0">
            <a:spAutoFit/>
          </a:bodyPr>
          <a:lstStyle>
            <a:lvl1pPr>
              <a:buClr>
                <a:srgbClr val="4E4E51"/>
              </a:buClr>
              <a:defRPr>
                <a:solidFill>
                  <a:srgbClr val="4E4E51"/>
                </a:solidFill>
              </a:defRPr>
            </a:lvl1pPr>
            <a:lvl2pPr>
              <a:buClr>
                <a:srgbClr val="4E4E51"/>
              </a:buClr>
              <a:defRPr>
                <a:solidFill>
                  <a:srgbClr val="4E4E51"/>
                </a:solidFill>
              </a:defRPr>
            </a:lvl2pPr>
            <a:lvl3pPr>
              <a:buClr>
                <a:srgbClr val="4E4E51"/>
              </a:buClr>
              <a:defRPr>
                <a:solidFill>
                  <a:srgbClr val="4E4E51"/>
                </a:solidFill>
              </a:defRPr>
            </a:lvl3pPr>
            <a:lvl4pPr>
              <a:buClr>
                <a:srgbClr val="4E4E51"/>
              </a:buClr>
              <a:defRPr>
                <a:solidFill>
                  <a:srgbClr val="4E4E51"/>
                </a:solidFill>
              </a:defRPr>
            </a:lvl4pPr>
            <a:lvl5pPr>
              <a:buClr>
                <a:srgbClr val="4E4E51"/>
              </a:buClr>
              <a:defRPr>
                <a:solidFill>
                  <a:srgbClr val="4E4E5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6A4296-3008-6F40-8B27-DE9B3D0534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2A177C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7454414C-F35C-864C-92D2-A41FD8F1D5B1}"/>
              </a:ext>
            </a:extLst>
          </p:cNvPr>
          <p:cNvSpPr>
            <a:spLocks noGrp="1"/>
          </p:cNvSpPr>
          <p:nvPr>
            <p:ph type="subTitle" idx="15" hasCustomPrompt="1"/>
          </p:nvPr>
        </p:nvSpPr>
        <p:spPr>
          <a:xfrm>
            <a:off x="317500" y="783710"/>
            <a:ext cx="11569700" cy="412115"/>
          </a:xfrm>
        </p:spPr>
        <p:txBody>
          <a:bodyPr wrap="square" lIns="90000" tIns="46800" rIns="90000" bIns="46800" anchor="ctr" anchorCtr="0">
            <a:normAutofit/>
          </a:bodyPr>
          <a:lstStyle>
            <a:lvl1pPr marL="0" indent="0" algn="l">
              <a:buNone/>
              <a:defRPr sz="1700">
                <a:solidFill>
                  <a:srgbClr val="2A177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err="1"/>
              <a:t>Slide</a:t>
            </a:r>
            <a:r>
              <a:rPr lang="es-ES"/>
              <a:t> </a:t>
            </a:r>
            <a:r>
              <a:rPr lang="es-ES" err="1"/>
              <a:t>subtitle</a:t>
            </a:r>
            <a:endParaRPr lang="es-E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CE29CE-2CDD-854F-8DCE-729DE87C91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42843" y="429737"/>
            <a:ext cx="1144357" cy="44994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2E1ADA-BD7D-EC48-AED3-DF4F6F2E42C9}"/>
              </a:ext>
            </a:extLst>
          </p:cNvPr>
          <p:cNvGrpSpPr/>
          <p:nvPr userDrawn="1"/>
        </p:nvGrpSpPr>
        <p:grpSpPr>
          <a:xfrm>
            <a:off x="8756375" y="6359076"/>
            <a:ext cx="3435625" cy="498925"/>
            <a:chOff x="8756375" y="6359076"/>
            <a:chExt cx="3435625" cy="498925"/>
          </a:xfrm>
        </p:grpSpPr>
        <p:sp>
          <p:nvSpPr>
            <p:cNvPr id="20" name="Right Triangle 19">
              <a:extLst>
                <a:ext uri="{FF2B5EF4-FFF2-40B4-BE49-F238E27FC236}">
                  <a16:creationId xmlns:a16="http://schemas.microsoft.com/office/drawing/2014/main" id="{C5D1EB17-3388-A149-9D2E-C4A9CA2212D7}"/>
                </a:ext>
              </a:extLst>
            </p:cNvPr>
            <p:cNvSpPr/>
            <p:nvPr userDrawn="1"/>
          </p:nvSpPr>
          <p:spPr>
            <a:xfrm rot="16200000">
              <a:off x="11693076" y="6359076"/>
              <a:ext cx="498924" cy="49892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ium 20">
              <a:extLst>
                <a:ext uri="{FF2B5EF4-FFF2-40B4-BE49-F238E27FC236}">
                  <a16:creationId xmlns:a16="http://schemas.microsoft.com/office/drawing/2014/main" id="{EE061782-9F63-C54C-8142-4D5FB7A1CCC7}"/>
                </a:ext>
              </a:extLst>
            </p:cNvPr>
            <p:cNvSpPr/>
            <p:nvPr userDrawn="1"/>
          </p:nvSpPr>
          <p:spPr>
            <a:xfrm rot="10800000">
              <a:off x="9968948" y="6620801"/>
              <a:ext cx="1963822" cy="237198"/>
            </a:xfrm>
            <a:prstGeom prst="trapezoid">
              <a:avLst>
                <a:gd name="adj" fmla="val 9983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ium 21">
              <a:extLst>
                <a:ext uri="{FF2B5EF4-FFF2-40B4-BE49-F238E27FC236}">
                  <a16:creationId xmlns:a16="http://schemas.microsoft.com/office/drawing/2014/main" id="{49121248-34A6-7848-831F-B54479BE2CC3}"/>
                </a:ext>
              </a:extLst>
            </p:cNvPr>
            <p:cNvSpPr/>
            <p:nvPr userDrawn="1"/>
          </p:nvSpPr>
          <p:spPr>
            <a:xfrm>
              <a:off x="8756375" y="6620804"/>
              <a:ext cx="1485056" cy="237197"/>
            </a:xfrm>
            <a:prstGeom prst="trapezoid">
              <a:avLst>
                <a:gd name="adj" fmla="val 9983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30585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back cover">
    <p:bg>
      <p:bgPr>
        <a:solidFill>
          <a:srgbClr val="2A17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7515A2-85AD-4A1B-B0B4-2EFD24DB882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1979" y="2479633"/>
            <a:ext cx="6125510" cy="1655762"/>
          </a:xfrm>
          <a:noFill/>
        </p:spPr>
        <p:txBody>
          <a:bodyPr anchor="b">
            <a:normAutofit/>
          </a:bodyPr>
          <a:lstStyle>
            <a:lvl1pPr algn="l">
              <a:defRPr sz="4500" b="1">
                <a:solidFill>
                  <a:schemeClr val="bg2"/>
                </a:solidFill>
              </a:defRPr>
            </a:lvl1pPr>
          </a:lstStyle>
          <a:p>
            <a:r>
              <a:rPr lang="es-ES" err="1"/>
              <a:t>Thank</a:t>
            </a:r>
            <a:r>
              <a:rPr lang="es-ES"/>
              <a:t> </a:t>
            </a:r>
            <a:r>
              <a:rPr lang="es-ES" err="1"/>
              <a:t>you</a:t>
            </a:r>
            <a:endParaRPr lang="es-E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BD6803-91C2-E143-B7C6-79789A2BDC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100000"/>
            <a:alphaModFix amt="10000"/>
          </a:blip>
          <a:srcRect t="15350" r="6928" b="7638"/>
          <a:stretch/>
        </p:blipFill>
        <p:spPr>
          <a:xfrm>
            <a:off x="5822731" y="-1"/>
            <a:ext cx="6369269" cy="685800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5680C04-A8F5-284E-93F6-E06B8570EF16}"/>
              </a:ext>
            </a:extLst>
          </p:cNvPr>
          <p:cNvGrpSpPr/>
          <p:nvPr userDrawn="1"/>
        </p:nvGrpSpPr>
        <p:grpSpPr>
          <a:xfrm flipH="1">
            <a:off x="-1531" y="6359076"/>
            <a:ext cx="3434400" cy="498925"/>
            <a:chOff x="8756375" y="6359076"/>
            <a:chExt cx="3435625" cy="498925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5A62DA06-20FE-1944-AEE8-6D500C4601E3}"/>
                </a:ext>
              </a:extLst>
            </p:cNvPr>
            <p:cNvSpPr/>
            <p:nvPr userDrawn="1"/>
          </p:nvSpPr>
          <p:spPr>
            <a:xfrm rot="16200000">
              <a:off x="11693076" y="6359076"/>
              <a:ext cx="498924" cy="49892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ium 13">
              <a:extLst>
                <a:ext uri="{FF2B5EF4-FFF2-40B4-BE49-F238E27FC236}">
                  <a16:creationId xmlns:a16="http://schemas.microsoft.com/office/drawing/2014/main" id="{F8623169-2183-9547-91C3-69688D439B42}"/>
                </a:ext>
              </a:extLst>
            </p:cNvPr>
            <p:cNvSpPr/>
            <p:nvPr userDrawn="1"/>
          </p:nvSpPr>
          <p:spPr>
            <a:xfrm rot="10800000">
              <a:off x="9968948" y="6620801"/>
              <a:ext cx="1963822" cy="237198"/>
            </a:xfrm>
            <a:prstGeom prst="trapezoid">
              <a:avLst>
                <a:gd name="adj" fmla="val 9983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ium 14">
              <a:extLst>
                <a:ext uri="{FF2B5EF4-FFF2-40B4-BE49-F238E27FC236}">
                  <a16:creationId xmlns:a16="http://schemas.microsoft.com/office/drawing/2014/main" id="{021821FA-6B76-2F4C-BB12-53DC359F468B}"/>
                </a:ext>
              </a:extLst>
            </p:cNvPr>
            <p:cNvSpPr/>
            <p:nvPr userDrawn="1"/>
          </p:nvSpPr>
          <p:spPr>
            <a:xfrm>
              <a:off x="8756375" y="6620804"/>
              <a:ext cx="1485056" cy="237197"/>
            </a:xfrm>
            <a:prstGeom prst="trapezoid">
              <a:avLst>
                <a:gd name="adj" fmla="val 9983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5128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52DA4A-60A2-A83D-10DE-2032DDE1A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374EB57-6986-FCF0-DB57-EBB2493F9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F0201BF-CB1A-5C2F-A22F-F02DBFA2E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0E39333-128E-2ABD-081E-4C753ED7E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78382A0-1F5B-703F-689C-E9497C22F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4460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54A57F-62FF-6964-7DD4-D120A41C5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D92E7D7-DDE1-F55F-445C-6E9ECFF23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3594B61-F208-1EC2-D64F-1D44CC810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F33A048-394C-2839-692D-824BB14AE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86828DA-BC54-24D1-7B47-CEC68FA33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8926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D5D04C-4167-3CC7-5688-481ECB9F2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9A4ADC6-9BDB-1060-73C2-84B1B3422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0B46972-09D8-B4A5-3A54-0FDC9AC6B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12FC78D-AADF-4CC0-C96A-536864792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0A9D111-0486-7BFA-84F4-8ECBA19EF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50BF72C-B000-9C3C-3003-D4DAEDFFF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2759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C91E1C6-0969-C580-8E5B-3A3266F95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BEFC400-4E86-FBE4-9D20-08CBB39D07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0C78D96-56BB-47A1-41A4-A5E4AADA4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CBDEBFD-DD05-B7D5-E91F-00338F5504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0116D6D-D65C-07EF-569E-F8FA82E01A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F520F95C-0593-43D4-7B8D-FF0A44614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EB991178-325A-0DB5-E4AA-3E4418A67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AAF4425-81F1-C6BA-A74E-77E54D875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05375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31C9A18-E5E4-4B22-A299-658288DCC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61C8C94A-BF2A-B98A-1E4E-61E5EB381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7473B18-9C53-9880-FC98-0AE62B1C1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DC943A4-D14D-8608-6484-FD6ADBF69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5906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D3428312-8156-F03F-D29A-654295B55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8EBFB303-7A09-D540-1831-BB3D98194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87E2AF9-2272-0F49-BA4B-EDF701EFB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46527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50EC53-EAD9-D086-4AD3-5D4EBA67E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D687080-3DB7-A2E8-D09E-D2D2970FB3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89963CA-CBAB-4C9F-B5E2-D5B87293D7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34650A0-4DE6-0EB9-3351-659AD98F0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BBB841C-1577-3AF4-1D8B-70205CC0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6C098FC-5743-F153-6FB3-CBF1A8BB6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08553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01B05B-A421-9FC7-3EE1-E058761E4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3AED302-D25C-ECB1-9028-D03DDBA6F2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8022A42-02D6-83B6-6498-4A883AE4A5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058FCEF-E613-FD8F-D294-14CEFADA7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758D413-8EAB-ED88-ADF4-5CEB11249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19C9CF5-8539-BEB4-76F2-6F0DD52E3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8117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8FB3A720-5D94-5C7D-040E-2025FFCCA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F42EABA-B09A-57DB-4241-4DF87F70D0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7753611-B20B-E93C-0857-917BF2E15C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37593-B385-420F-9E8C-A2545A71FD3B}" type="datetimeFigureOut">
              <a:rPr lang="zh-HK" altLang="en-US" smtClean="0"/>
              <a:t>19/7/2022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20BA3E8-968F-18BE-0B79-2F67ABBAC3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6F35F2B-2083-483B-ACD1-9C14AA4247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2969F-C93E-4007-830E-62853918E20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03056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secure.fundsupermart.com.hk/fsm/tools/best-worst-performer-fund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9E7ED3-169B-F342-8751-2D071B7FDC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Funds</a:t>
            </a:r>
            <a:r>
              <a:rPr lang="zh-TW" altLang="en-US" dirty="0"/>
              <a:t> </a:t>
            </a:r>
            <a:r>
              <a:rPr lang="en-US" altLang="zh-TW" dirty="0"/>
              <a:t>update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E0E66A43-ABCE-514E-A55A-1EEFF75BB5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0F06B3-71A6-FD48-8788-5A03CC7EF4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20.07.2022</a:t>
            </a:r>
          </a:p>
        </p:txBody>
      </p:sp>
    </p:spTree>
    <p:extLst>
      <p:ext uri="{BB962C8B-B14F-4D97-AF65-F5344CB8AC3E}">
        <p14:creationId xmlns:p14="http://schemas.microsoft.com/office/powerpoint/2010/main" val="1830403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10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zh-HK" altLang="en-US" dirty="0"/>
              <a:t>英仕曼</a:t>
            </a:r>
            <a:r>
              <a:rPr lang="en-US" dirty="0"/>
              <a:t>AHL</a:t>
            </a:r>
            <a:r>
              <a:rPr lang="zh-HK" altLang="en-US" dirty="0"/>
              <a:t>多元化期貨基金 </a:t>
            </a:r>
            <a:r>
              <a:rPr lang="en-US" altLang="zh-HK" dirty="0"/>
              <a:t>(</a:t>
            </a:r>
            <a:r>
              <a:rPr lang="zh-HK" altLang="en-US" dirty="0"/>
              <a:t>美元</a:t>
            </a:r>
            <a:r>
              <a:rPr lang="en-US" altLang="zh-HK" dirty="0"/>
              <a:t>) </a:t>
            </a:r>
            <a:r>
              <a:rPr lang="en-US" dirty="0"/>
              <a:t>TRANCHE B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5656CC4-61F6-B212-E3CE-3BB1456B25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79" t="14591" r="13609" b="7315"/>
          <a:stretch/>
        </p:blipFill>
        <p:spPr>
          <a:xfrm>
            <a:off x="1585501" y="1324814"/>
            <a:ext cx="7584379" cy="553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238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11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zh-HK" altLang="en-US" dirty="0"/>
              <a:t>英仕曼</a:t>
            </a:r>
            <a:r>
              <a:rPr lang="en-US" dirty="0"/>
              <a:t>AHL</a:t>
            </a:r>
            <a:r>
              <a:rPr lang="zh-HK" altLang="en-US" dirty="0"/>
              <a:t>多元化期貨基金 </a:t>
            </a:r>
            <a:r>
              <a:rPr lang="en-US" altLang="zh-HK" dirty="0"/>
              <a:t>(</a:t>
            </a:r>
            <a:r>
              <a:rPr lang="zh-HK" altLang="en-US" dirty="0"/>
              <a:t>美元</a:t>
            </a:r>
            <a:r>
              <a:rPr lang="en-US" altLang="zh-HK" dirty="0"/>
              <a:t>) </a:t>
            </a:r>
            <a:r>
              <a:rPr lang="en-US" dirty="0"/>
              <a:t>TRANCHE B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EC317F25-76DF-05D6-C0C5-3CBB4863DA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58" t="19915" r="15095" b="21132"/>
          <a:stretch/>
        </p:blipFill>
        <p:spPr>
          <a:xfrm>
            <a:off x="1761033" y="1407513"/>
            <a:ext cx="8441722" cy="508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40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12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Equity Funds</a:t>
            </a:r>
          </a:p>
        </p:txBody>
      </p:sp>
      <p:pic>
        <p:nvPicPr>
          <p:cNvPr id="3" name="圖片 2">
            <a:hlinkClick r:id="rId2"/>
            <a:extLst>
              <a:ext uri="{FF2B5EF4-FFF2-40B4-BE49-F238E27FC236}">
                <a16:creationId xmlns:a16="http://schemas.microsoft.com/office/drawing/2014/main" id="{B737E2B0-72CE-9DA8-5DFA-47EFFEF6B4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" t="26038" b="8931"/>
          <a:stretch/>
        </p:blipFill>
        <p:spPr>
          <a:xfrm>
            <a:off x="129396" y="1785668"/>
            <a:ext cx="12062604" cy="445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92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47AABF-7AFF-344E-B0B8-EC187B2106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046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2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7500" y="3079999"/>
            <a:ext cx="11354186" cy="139217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dirty="0"/>
              <a:t>Mixed Asset funds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1195824"/>
            <a:ext cx="11569700" cy="412115"/>
          </a:xfrm>
        </p:spPr>
        <p:txBody>
          <a:bodyPr/>
          <a:lstStyle/>
          <a:p>
            <a:r>
              <a:rPr lang="en-US" dirty="0"/>
              <a:t>Ranking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05AA7A6-0E38-1AE8-4B22-064DA5F880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416" r="2551" b="8417"/>
          <a:stretch/>
        </p:blipFill>
        <p:spPr>
          <a:xfrm>
            <a:off x="155575" y="1525391"/>
            <a:ext cx="11880850" cy="468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81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3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>
          <a:xfrm>
            <a:off x="311150" y="566694"/>
            <a:ext cx="11569700" cy="412115"/>
          </a:xfrm>
        </p:spPr>
        <p:txBody>
          <a:bodyPr/>
          <a:lstStyle/>
          <a:p>
            <a:r>
              <a:rPr lang="zh-TW" altLang="en-US" dirty="0"/>
              <a:t>上投摩根新興動力混合型證券投資基金（</a:t>
            </a:r>
            <a:r>
              <a:rPr lang="en-US" altLang="zh-TW" dirty="0"/>
              <a:t>H</a:t>
            </a:r>
            <a:r>
              <a:rPr lang="zh-TW" altLang="en-US" dirty="0"/>
              <a:t>股份類別） 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E6204D7-7A4B-8C63-EDDC-3946613F23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496" t="15094" r="15873" b="4402"/>
          <a:stretch/>
        </p:blipFill>
        <p:spPr>
          <a:xfrm>
            <a:off x="2292949" y="1200570"/>
            <a:ext cx="6538824" cy="552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3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31761AB-5971-2EC2-ED73-6BA23498BB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178" r="606" b="14341"/>
          <a:stretch/>
        </p:blipFill>
        <p:spPr>
          <a:xfrm>
            <a:off x="0" y="1772949"/>
            <a:ext cx="12118109" cy="4765963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F75E9E8-232C-4AE7-ABE1-C7018BDE6178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057C760F-BB65-0F3F-0ACC-5EF42290F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50" y="199828"/>
            <a:ext cx="10515600" cy="1325563"/>
          </a:xfrm>
        </p:spPr>
        <p:txBody>
          <a:bodyPr/>
          <a:lstStyle/>
          <a:p>
            <a:r>
              <a:rPr lang="en-US" dirty="0"/>
              <a:t>Fixed income Funds</a:t>
            </a:r>
          </a:p>
        </p:txBody>
      </p:sp>
    </p:spTree>
    <p:extLst>
      <p:ext uri="{BB962C8B-B14F-4D97-AF65-F5344CB8AC3E}">
        <p14:creationId xmlns:p14="http://schemas.microsoft.com/office/powerpoint/2010/main" val="2642275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5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zh-TW" altLang="en-US" dirty="0"/>
              <a:t>聯博－短期債券基金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D0DFF81-1D2A-CD75-4234-DE54B70E29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90" t="15094" r="11204" b="7315"/>
          <a:stretch/>
        </p:blipFill>
        <p:spPr>
          <a:xfrm>
            <a:off x="232913" y="1456366"/>
            <a:ext cx="7005503" cy="5036509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BC036BE6-83BE-5C56-261F-692C8E10B5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726" t="19874" r="44245" b="16478"/>
          <a:stretch/>
        </p:blipFill>
        <p:spPr>
          <a:xfrm>
            <a:off x="7599871" y="1644091"/>
            <a:ext cx="3295291" cy="436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832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6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Balanced Fund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4341B52-80B6-4741-CC84-B053389ED6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1" t="25534" r="1863" b="8930"/>
          <a:stretch/>
        </p:blipFill>
        <p:spPr>
          <a:xfrm>
            <a:off x="129396" y="1751162"/>
            <a:ext cx="11835442" cy="449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22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7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zh-HK" altLang="en-US" dirty="0"/>
              <a:t>安本環球 </a:t>
            </a:r>
            <a:r>
              <a:rPr lang="en-US" altLang="zh-HK" dirty="0"/>
              <a:t>- </a:t>
            </a:r>
            <a:r>
              <a:rPr lang="zh-HK" altLang="en-US" dirty="0"/>
              <a:t>多元化收益基金 </a:t>
            </a:r>
            <a:r>
              <a:rPr lang="en-US" altLang="zh-HK" dirty="0"/>
              <a:t>(</a:t>
            </a:r>
            <a:r>
              <a:rPr lang="zh-HK" altLang="en-US" dirty="0"/>
              <a:t>美元</a:t>
            </a:r>
            <a:r>
              <a:rPr lang="en-US" altLang="zh-HK" dirty="0"/>
              <a:t>) </a:t>
            </a:r>
            <a:r>
              <a:rPr lang="en-US" dirty="0"/>
              <a:t>A </a:t>
            </a:r>
            <a:r>
              <a:rPr lang="zh-HK" altLang="en-US" dirty="0"/>
              <a:t>每月派息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A9CBE8B-8E42-517D-72D4-10A1BF5701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30" t="14843" r="18703" b="13585"/>
          <a:stretch/>
        </p:blipFill>
        <p:spPr>
          <a:xfrm>
            <a:off x="391064" y="1690688"/>
            <a:ext cx="5909095" cy="4908431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05117C39-001A-3E04-562C-00BACC30BE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71" t="21259" r="34693" b="49999"/>
          <a:stretch/>
        </p:blipFill>
        <p:spPr>
          <a:xfrm>
            <a:off x="6965304" y="1870298"/>
            <a:ext cx="3942273" cy="197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82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8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C9230C-5DDE-DE40-B935-90269754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Investment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36A7374-267B-D0D5-FEA1-46A99971F7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0" t="25534" r="1439" b="11427"/>
          <a:stretch/>
        </p:blipFill>
        <p:spPr>
          <a:xfrm>
            <a:off x="120770" y="1751162"/>
            <a:ext cx="11895826" cy="432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854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082C6-5256-4C82-9EF3-A7F38008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>
                <a:solidFill>
                  <a:schemeClr val="bg1"/>
                </a:solidFill>
              </a:rPr>
              <a:t>9</a:t>
            </a:fld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7F85E-962C-724D-A8B7-E010BA6F7C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082A6A8-8DBF-6D4A-B93D-53E84C59C304}"/>
              </a:ext>
            </a:extLst>
          </p:cNvPr>
          <p:cNvSpPr>
            <a:spLocks noGrp="1"/>
          </p:cNvSpPr>
          <p:nvPr>
            <p:ph type="subTitle" idx="15"/>
          </p:nvPr>
        </p:nvSpPr>
        <p:spPr/>
        <p:txBody>
          <a:bodyPr/>
          <a:lstStyle/>
          <a:p>
            <a:r>
              <a:rPr lang="zh-HK" altLang="en-US" dirty="0"/>
              <a:t>英仕曼</a:t>
            </a:r>
            <a:r>
              <a:rPr lang="en-US" dirty="0"/>
              <a:t>AHL</a:t>
            </a:r>
            <a:r>
              <a:rPr lang="zh-HK" altLang="en-US" dirty="0"/>
              <a:t>多元化期貨基金 </a:t>
            </a:r>
            <a:r>
              <a:rPr lang="en-US" altLang="zh-HK" dirty="0"/>
              <a:t>(</a:t>
            </a:r>
            <a:r>
              <a:rPr lang="zh-HK" altLang="en-US" dirty="0"/>
              <a:t>美元</a:t>
            </a:r>
            <a:r>
              <a:rPr lang="en-US" altLang="zh-HK" dirty="0"/>
              <a:t>) </a:t>
            </a:r>
            <a:r>
              <a:rPr lang="en-US" dirty="0"/>
              <a:t>TRANCHE B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D37FC3B-09FA-7B88-AA52-2A40F1C132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241" t="14591" r="13679" b="4151"/>
          <a:stretch/>
        </p:blipFill>
        <p:spPr>
          <a:xfrm>
            <a:off x="652927" y="1254174"/>
            <a:ext cx="7203056" cy="5572664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889ABD89-1EFA-4AC0-72EF-297A1B71FD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58" t="51495" r="43255" b="21384"/>
          <a:stretch/>
        </p:blipFill>
        <p:spPr>
          <a:xfrm>
            <a:off x="7912772" y="2420748"/>
            <a:ext cx="3278039" cy="185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94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1C77264F59F24BBDAF9F3A846CA882" ma:contentTypeVersion="2" ma:contentTypeDescription="Create a new document." ma:contentTypeScope="" ma:versionID="6bbc7d0445150c7daccfed50667a3bc8">
  <xsd:schema xmlns:xsd="http://www.w3.org/2001/XMLSchema" xmlns:xs="http://www.w3.org/2001/XMLSchema" xmlns:p="http://schemas.microsoft.com/office/2006/metadata/properties" xmlns:ns3="86a3d92b-cfc4-42e8-8e6a-d7f46701f255" targetNamespace="http://schemas.microsoft.com/office/2006/metadata/properties" ma:root="true" ma:fieldsID="462e98f584bcb5ae3d2f4312af29f6a9" ns3:_="">
    <xsd:import namespace="86a3d92b-cfc4-42e8-8e6a-d7f46701f25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a3d92b-cfc4-42e8-8e6a-d7f46701f2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FD9634-80AB-4713-A4B4-6A7C5F0181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a3d92b-cfc4-42e8-8e6a-d7f46701f2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4CDD516-7716-41CE-88C8-90F58EBC96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B18765-EE05-4671-95E4-08F3842B8492}">
  <ds:schemaRefs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86a3d92b-cfc4-42e8-8e6a-d7f46701f25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98</Words>
  <Application>Microsoft Office PowerPoint</Application>
  <PresentationFormat>寬螢幕</PresentationFormat>
  <Paragraphs>25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Office 佈景主題</vt:lpstr>
      <vt:lpstr>Funds update</vt:lpstr>
      <vt:lpstr>Mixed Asset funds</vt:lpstr>
      <vt:lpstr>PowerPoint 簡報</vt:lpstr>
      <vt:lpstr>Fixed income Funds</vt:lpstr>
      <vt:lpstr>PowerPoint 簡報</vt:lpstr>
      <vt:lpstr>Balanced Fund</vt:lpstr>
      <vt:lpstr>PowerPoint 簡報</vt:lpstr>
      <vt:lpstr>Alternative Investment</vt:lpstr>
      <vt:lpstr>PowerPoint 簡報</vt:lpstr>
      <vt:lpstr>PowerPoint 簡報</vt:lpstr>
      <vt:lpstr>PowerPoint 簡報</vt:lpstr>
      <vt:lpstr>Equity Funds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Funds update</dc:title>
  <dc:creator>Andy Tse</dc:creator>
  <cp:lastModifiedBy>andy.tse@zuu.com.hk</cp:lastModifiedBy>
  <cp:revision>1</cp:revision>
  <dcterms:created xsi:type="dcterms:W3CDTF">2022-07-19T01:56:18Z</dcterms:created>
  <dcterms:modified xsi:type="dcterms:W3CDTF">2022-07-19T02:41:35Z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0x010100A21C77264F59F24BBDAF9F3A846CA882</vt:lpwstr>
  </property>
</Properties>
</file>